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9" r:id="rId2"/>
    <p:sldId id="296" r:id="rId3"/>
    <p:sldId id="272" r:id="rId4"/>
    <p:sldId id="273" r:id="rId5"/>
    <p:sldId id="297" r:id="rId6"/>
    <p:sldId id="266" r:id="rId7"/>
    <p:sldId id="300" r:id="rId8"/>
    <p:sldId id="269" r:id="rId9"/>
    <p:sldId id="294" r:id="rId10"/>
    <p:sldId id="275" r:id="rId11"/>
    <p:sldId id="276" r:id="rId12"/>
    <p:sldId id="274" r:id="rId13"/>
    <p:sldId id="268" r:id="rId14"/>
    <p:sldId id="263" r:id="rId15"/>
    <p:sldId id="287" r:id="rId16"/>
    <p:sldId id="282" r:id="rId17"/>
    <p:sldId id="267" r:id="rId18"/>
    <p:sldId id="290" r:id="rId19"/>
    <p:sldId id="286" r:id="rId20"/>
    <p:sldId id="280" r:id="rId21"/>
    <p:sldId id="284" r:id="rId22"/>
    <p:sldId id="277" r:id="rId23"/>
    <p:sldId id="283" r:id="rId24"/>
    <p:sldId id="278" r:id="rId25"/>
    <p:sldId id="292" r:id="rId26"/>
    <p:sldId id="293" r:id="rId27"/>
    <p:sldId id="285" r:id="rId28"/>
    <p:sldId id="298" r:id="rId29"/>
    <p:sldId id="291" r:id="rId30"/>
    <p:sldId id="289" r:id="rId31"/>
    <p:sldId id="288" r:id="rId32"/>
    <p:sldId id="295" r:id="rId33"/>
    <p:sldId id="279" r:id="rId34"/>
  </p:sldIdLst>
  <p:sldSz cx="609917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ECE9B4"/>
    <a:srgbClr val="F4F4A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3144" y="-312"/>
      </p:cViewPr>
      <p:guideLst>
        <p:guide orient="horz" pos="2160"/>
        <p:guide pos="192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438" y="2130426"/>
            <a:ext cx="5184299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876" y="3886200"/>
            <a:ext cx="42694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545FF-F0D3-495E-8F87-9DC48BA3BD0A}" type="datetimeFigureOut">
              <a:rPr lang="en-US" smtClean="0"/>
              <a:pPr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4C659-81DF-4D97-BF00-5DDC6B88D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545FF-F0D3-495E-8F87-9DC48BA3BD0A}" type="datetimeFigureOut">
              <a:rPr lang="en-US" smtClean="0"/>
              <a:pPr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4C659-81DF-4D97-BF00-5DDC6B88D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21902" y="274639"/>
            <a:ext cx="1372314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959" y="274639"/>
            <a:ext cx="401529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545FF-F0D3-495E-8F87-9DC48BA3BD0A}" type="datetimeFigureOut">
              <a:rPr lang="en-US" smtClean="0"/>
              <a:pPr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4C659-81DF-4D97-BF00-5DDC6B88D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545FF-F0D3-495E-8F87-9DC48BA3BD0A}" type="datetimeFigureOut">
              <a:rPr lang="en-US" smtClean="0"/>
              <a:pPr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4C659-81DF-4D97-BF00-5DDC6B88D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793" y="4406901"/>
            <a:ext cx="51842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793" y="2906713"/>
            <a:ext cx="51842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545FF-F0D3-495E-8F87-9DC48BA3BD0A}" type="datetimeFigureOut">
              <a:rPr lang="en-US" smtClean="0"/>
              <a:pPr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4C659-81DF-4D97-BF00-5DDC6B88D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959" y="1600201"/>
            <a:ext cx="269380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00414" y="1600201"/>
            <a:ext cx="269380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545FF-F0D3-495E-8F87-9DC48BA3BD0A}" type="datetimeFigureOut">
              <a:rPr lang="en-US" smtClean="0"/>
              <a:pPr/>
              <a:t>3/6/2019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4C659-81DF-4D97-BF00-5DDC6B88D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959" y="1535113"/>
            <a:ext cx="26948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959" y="2174875"/>
            <a:ext cx="26948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8297" y="1535113"/>
            <a:ext cx="26959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8297" y="2174875"/>
            <a:ext cx="2695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545FF-F0D3-495E-8F87-9DC48BA3BD0A}" type="datetimeFigureOut">
              <a:rPr lang="en-US" smtClean="0"/>
              <a:pPr/>
              <a:t>3/6/2019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4C659-81DF-4D97-BF00-5DDC6B88D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545FF-F0D3-495E-8F87-9DC48BA3BD0A}" type="datetimeFigureOut">
              <a:rPr lang="en-US" smtClean="0"/>
              <a:pPr/>
              <a:t>3/6/2019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4C659-81DF-4D97-BF00-5DDC6B88D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545FF-F0D3-495E-8F87-9DC48BA3BD0A}" type="datetimeFigureOut">
              <a:rPr lang="en-US" smtClean="0"/>
              <a:pPr/>
              <a:t>3/6/2019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4C659-81DF-4D97-BF00-5DDC6B88D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959" y="273050"/>
            <a:ext cx="2006587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4608" y="273051"/>
            <a:ext cx="3409608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959" y="1435101"/>
            <a:ext cx="2006587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545FF-F0D3-495E-8F87-9DC48BA3BD0A}" type="datetimeFigureOut">
              <a:rPr lang="en-US" smtClean="0"/>
              <a:pPr/>
              <a:t>3/6/2019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4C659-81DF-4D97-BF00-5DDC6B88D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5481" y="4800600"/>
            <a:ext cx="36595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5481" y="612775"/>
            <a:ext cx="36595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5481" y="5367338"/>
            <a:ext cx="36595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545FF-F0D3-495E-8F87-9DC48BA3BD0A}" type="datetimeFigureOut">
              <a:rPr lang="en-US" smtClean="0"/>
              <a:pPr/>
              <a:t>3/6/2019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4C659-81DF-4D97-BF00-5DDC6B88D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959" y="274638"/>
            <a:ext cx="54892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959" y="1600201"/>
            <a:ext cx="54892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959" y="6356351"/>
            <a:ext cx="14231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545FF-F0D3-495E-8F87-9DC48BA3BD0A}" type="datetimeFigureOut">
              <a:rPr lang="en-US" smtClean="0"/>
              <a:pPr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3885" y="6356351"/>
            <a:ext cx="1931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71075" y="6356351"/>
            <a:ext cx="14231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74C659-81DF-4D97-BF00-5DDC6B88D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gif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12" Type="http://schemas.openxmlformats.org/officeDocument/2006/relationships/image" Target="../media/image41.jpeg"/><Relationship Id="rId2" Type="http://schemas.openxmlformats.org/officeDocument/2006/relationships/image" Target="../media/image31.jpeg"/><Relationship Id="rId16" Type="http://schemas.openxmlformats.org/officeDocument/2006/relationships/image" Target="../media/image4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gif"/><Relationship Id="rId11" Type="http://schemas.openxmlformats.org/officeDocument/2006/relationships/image" Target="../media/image40.gif"/><Relationship Id="rId5" Type="http://schemas.openxmlformats.org/officeDocument/2006/relationships/image" Target="../media/image34.jpeg"/><Relationship Id="rId15" Type="http://schemas.openxmlformats.org/officeDocument/2006/relationships/image" Target="../media/image44.gif"/><Relationship Id="rId10" Type="http://schemas.openxmlformats.org/officeDocument/2006/relationships/image" Target="../media/image39.gif"/><Relationship Id="rId4" Type="http://schemas.openxmlformats.org/officeDocument/2006/relationships/image" Target="../media/image33.jpeg"/><Relationship Id="rId9" Type="http://schemas.openxmlformats.org/officeDocument/2006/relationships/image" Target="../media/image38.gif"/><Relationship Id="rId14" Type="http://schemas.openxmlformats.org/officeDocument/2006/relationships/image" Target="../media/image43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image" Target="../media/image57.gif"/><Relationship Id="rId18" Type="http://schemas.openxmlformats.org/officeDocument/2006/relationships/image" Target="../media/image62.jpeg"/><Relationship Id="rId26" Type="http://schemas.openxmlformats.org/officeDocument/2006/relationships/image" Target="../media/image70.jpeg"/><Relationship Id="rId3" Type="http://schemas.openxmlformats.org/officeDocument/2006/relationships/image" Target="../media/image47.jpeg"/><Relationship Id="rId21" Type="http://schemas.openxmlformats.org/officeDocument/2006/relationships/image" Target="../media/image65.gif"/><Relationship Id="rId34" Type="http://schemas.openxmlformats.org/officeDocument/2006/relationships/image" Target="../media/image78.gif"/><Relationship Id="rId7" Type="http://schemas.openxmlformats.org/officeDocument/2006/relationships/image" Target="../media/image51.gif"/><Relationship Id="rId12" Type="http://schemas.openxmlformats.org/officeDocument/2006/relationships/image" Target="../media/image56.jpeg"/><Relationship Id="rId17" Type="http://schemas.openxmlformats.org/officeDocument/2006/relationships/image" Target="../media/image61.jpeg"/><Relationship Id="rId25" Type="http://schemas.openxmlformats.org/officeDocument/2006/relationships/image" Target="../media/image69.gif"/><Relationship Id="rId33" Type="http://schemas.openxmlformats.org/officeDocument/2006/relationships/image" Target="../media/image77.jpeg"/><Relationship Id="rId2" Type="http://schemas.openxmlformats.org/officeDocument/2006/relationships/image" Target="../media/image46.gif"/><Relationship Id="rId16" Type="http://schemas.openxmlformats.org/officeDocument/2006/relationships/image" Target="../media/image60.gif"/><Relationship Id="rId20" Type="http://schemas.openxmlformats.org/officeDocument/2006/relationships/image" Target="../media/image64.jpeg"/><Relationship Id="rId29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gif"/><Relationship Id="rId11" Type="http://schemas.openxmlformats.org/officeDocument/2006/relationships/image" Target="../media/image55.gif"/><Relationship Id="rId24" Type="http://schemas.openxmlformats.org/officeDocument/2006/relationships/image" Target="../media/image68.jpeg"/><Relationship Id="rId32" Type="http://schemas.openxmlformats.org/officeDocument/2006/relationships/image" Target="../media/image76.gif"/><Relationship Id="rId5" Type="http://schemas.openxmlformats.org/officeDocument/2006/relationships/image" Target="../media/image49.jpeg"/><Relationship Id="rId15" Type="http://schemas.openxmlformats.org/officeDocument/2006/relationships/image" Target="../media/image59.jpeg"/><Relationship Id="rId23" Type="http://schemas.openxmlformats.org/officeDocument/2006/relationships/image" Target="../media/image67.jpeg"/><Relationship Id="rId28" Type="http://schemas.openxmlformats.org/officeDocument/2006/relationships/image" Target="../media/image72.jpeg"/><Relationship Id="rId10" Type="http://schemas.openxmlformats.org/officeDocument/2006/relationships/image" Target="../media/image54.gif"/><Relationship Id="rId19" Type="http://schemas.openxmlformats.org/officeDocument/2006/relationships/image" Target="../media/image63.jpeg"/><Relationship Id="rId31" Type="http://schemas.openxmlformats.org/officeDocument/2006/relationships/image" Target="../media/image75.gif"/><Relationship Id="rId4" Type="http://schemas.openxmlformats.org/officeDocument/2006/relationships/image" Target="../media/image48.jpeg"/><Relationship Id="rId9" Type="http://schemas.openxmlformats.org/officeDocument/2006/relationships/image" Target="../media/image53.gif"/><Relationship Id="rId14" Type="http://schemas.openxmlformats.org/officeDocument/2006/relationships/image" Target="../media/image58.gif"/><Relationship Id="rId22" Type="http://schemas.openxmlformats.org/officeDocument/2006/relationships/image" Target="../media/image66.jpeg"/><Relationship Id="rId27" Type="http://schemas.openxmlformats.org/officeDocument/2006/relationships/image" Target="../media/image71.jpeg"/><Relationship Id="rId30" Type="http://schemas.openxmlformats.org/officeDocument/2006/relationships/image" Target="../media/image74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CC19-twitter banner 1024 x 512 px-Rev 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150813" y="1828800"/>
            <a:ext cx="6400800" cy="3200400"/>
          </a:xfr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187" y="152400"/>
            <a:ext cx="5489258" cy="1600200"/>
          </a:xfrm>
        </p:spPr>
        <p:txBody>
          <a:bodyPr>
            <a:normAutofit/>
          </a:bodyPr>
          <a:lstStyle/>
          <a:p>
            <a:r>
              <a:rPr lang="en-US" sz="3100" b="1" dirty="0" smtClean="0"/>
              <a:t>Keynote Address</a:t>
            </a: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2800" dirty="0" smtClean="0"/>
              <a:t>Monday, 8:00 </a:t>
            </a:r>
            <a:r>
              <a:rPr lang="en-US" sz="2800" dirty="0" smtClean="0"/>
              <a:t>a.m. – 9:15 a.m.</a:t>
            </a:r>
            <a:br>
              <a:rPr lang="en-US" sz="2800" dirty="0" smtClean="0"/>
            </a:br>
            <a:r>
              <a:rPr lang="en-US" sz="28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Sagamore Ballroom 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317" y="3505200"/>
            <a:ext cx="3431858" cy="2209800"/>
          </a:xfrm>
        </p:spPr>
        <p:txBody>
          <a:bodyPr>
            <a:normAutofit/>
          </a:bodyPr>
          <a:lstStyle/>
          <a:p>
            <a:endParaRPr lang="en-US" sz="700" dirty="0" smtClean="0"/>
          </a:p>
          <a:p>
            <a:pPr>
              <a:buNone/>
            </a:pPr>
            <a:r>
              <a:rPr lang="en-US" b="1" dirty="0" smtClean="0"/>
              <a:t>Tony Bingham</a:t>
            </a:r>
            <a:endParaRPr lang="en-US" dirty="0" smtClean="0"/>
          </a:p>
          <a:p>
            <a:pPr>
              <a:buNone/>
            </a:pPr>
            <a:r>
              <a:rPr lang="en-US" sz="2400" dirty="0" smtClean="0"/>
              <a:t>President and CEO,</a:t>
            </a:r>
          </a:p>
          <a:p>
            <a:pPr>
              <a:buNone/>
            </a:pPr>
            <a:r>
              <a:rPr lang="en-US" sz="2600" dirty="0" smtClean="0"/>
              <a:t>Association for Talent Development (ATD)</a:t>
            </a:r>
            <a:endParaRPr lang="en-US" sz="3000" dirty="0" smtClean="0"/>
          </a:p>
          <a:p>
            <a:pPr algn="ctr"/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TonyBinghamphot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0319" y="3352800"/>
            <a:ext cx="2282068" cy="30960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230187" y="1981200"/>
            <a:ext cx="56388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 smtClean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Shaping the Future of Work </a:t>
            </a:r>
            <a:r>
              <a:rPr lang="en-US" sz="3200" b="1" i="1" dirty="0" smtClean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Through </a:t>
            </a:r>
            <a:r>
              <a:rPr lang="en-US" sz="3200" b="1" i="1" dirty="0" smtClean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Talent Development</a:t>
            </a:r>
            <a:r>
              <a:rPr lang="en-US" b="1" dirty="0" smtClean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b="1" dirty="0" smtClean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959" y="274638"/>
            <a:ext cx="5489258" cy="19351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Insurance Services Expo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dirty="0" smtClean="0"/>
              <a:t>Monday    9:30 </a:t>
            </a:r>
            <a:r>
              <a:rPr lang="en-US" sz="3100" dirty="0" smtClean="0"/>
              <a:t>a.m.</a:t>
            </a:r>
            <a:r>
              <a:rPr lang="en-US" sz="3600" dirty="0" smtClean="0"/>
              <a:t> – 5:00 </a:t>
            </a:r>
            <a:r>
              <a:rPr lang="en-US" sz="3100" dirty="0" smtClean="0"/>
              <a:t>p.m.</a:t>
            </a:r>
            <a:br>
              <a:rPr lang="en-US" sz="3100" dirty="0" smtClean="0"/>
            </a:br>
            <a:r>
              <a:rPr lang="en-US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Halls ABC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Expo lunch conversatio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283619"/>
            <a:ext cx="6099175" cy="457438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3581400"/>
            <a:ext cx="6099175" cy="838200"/>
          </a:xfrm>
          <a:solidFill>
            <a:srgbClr val="FFFF00"/>
          </a:solidFill>
        </p:spPr>
        <p:txBody>
          <a:bodyPr>
            <a:noAutofit/>
          </a:bodyPr>
          <a:lstStyle/>
          <a:p>
            <a:r>
              <a:rPr lang="en-US" sz="2400" dirty="0" smtClean="0"/>
              <a:t>Continental </a:t>
            </a:r>
            <a:r>
              <a:rPr lang="en-US" sz="2400" dirty="0" smtClean="0"/>
              <a:t>breakfasts </a:t>
            </a:r>
            <a:r>
              <a:rPr lang="en-US" sz="2400" dirty="0" smtClean="0"/>
              <a:t>in </a:t>
            </a:r>
            <a:r>
              <a:rPr lang="en-US" sz="24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Sagamore Ballroom</a:t>
            </a:r>
            <a:endParaRPr lang="en-US" sz="2400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 descr="P1010479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13503"/>
          <a:stretch>
            <a:fillRect/>
          </a:stretch>
        </p:blipFill>
        <p:spPr>
          <a:xfrm>
            <a:off x="0" y="4363615"/>
            <a:ext cx="6326187" cy="3561185"/>
          </a:xfrm>
        </p:spPr>
      </p:pic>
      <p:pic>
        <p:nvPicPr>
          <p:cNvPr id="5" name="Picture 4" descr="P1010484.JPG"/>
          <p:cNvPicPr>
            <a:picLocks noChangeAspect="1"/>
          </p:cNvPicPr>
          <p:nvPr/>
        </p:nvPicPr>
        <p:blipFill>
          <a:blip r:embed="rId3" cstate="print"/>
          <a:srcRect b="4501"/>
          <a:stretch>
            <a:fillRect/>
          </a:stretch>
        </p:blipFill>
        <p:spPr>
          <a:xfrm>
            <a:off x="-1" y="-762000"/>
            <a:ext cx="6099175" cy="436846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187" y="2895600"/>
            <a:ext cx="5641658" cy="1143000"/>
          </a:xfrm>
        </p:spPr>
        <p:txBody>
          <a:bodyPr>
            <a:noAutofit/>
          </a:bodyPr>
          <a:lstStyle/>
          <a:p>
            <a:r>
              <a:rPr lang="en-US" sz="2400" smtClean="0"/>
              <a:t/>
            </a:r>
            <a:br>
              <a:rPr lang="en-US" sz="2400" smtClean="0"/>
            </a:br>
            <a:r>
              <a:rPr lang="en-US" sz="360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#PLRB #ClaimsConference2019</a:t>
            </a:r>
            <a:r>
              <a:rPr 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</a:t>
            </a:r>
            <a:r>
              <a:rPr lang="en-US" sz="36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LearningHasNoFinishLine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  <p:pic>
        <p:nvPicPr>
          <p:cNvPr id="4" name="Content Placeholder 3" descr="social media cc19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b="33715"/>
          <a:stretch>
            <a:fillRect/>
          </a:stretch>
        </p:blipFill>
        <p:spPr>
          <a:xfrm>
            <a:off x="0" y="0"/>
            <a:ext cx="6099175" cy="2474038"/>
          </a:xfrm>
        </p:spPr>
      </p:pic>
      <p:pic>
        <p:nvPicPr>
          <p:cNvPr id="6" name="Picture 5" descr="CarlNotMoving (1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0187" y="609600"/>
            <a:ext cx="3200399" cy="1600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58987" y="4648200"/>
            <a:ext cx="3200400" cy="1915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@</a:t>
            </a:r>
            <a:r>
              <a:rPr lang="en-US" sz="3200" dirty="0" err="1" smtClean="0"/>
              <a:t>PLRBconf</a:t>
            </a:r>
            <a:endParaRPr lang="en-US" sz="3200" dirty="0" smtClean="0"/>
          </a:p>
          <a:p>
            <a:r>
              <a:rPr lang="en-US" sz="900" dirty="0" smtClean="0"/>
              <a:t>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@</a:t>
            </a:r>
            <a:r>
              <a:rPr lang="en-US" sz="3200" dirty="0" err="1" smtClean="0"/>
              <a:t>plrb.plrb</a:t>
            </a:r>
            <a:endParaRPr lang="en-US" sz="3200" dirty="0" smtClean="0"/>
          </a:p>
          <a:p>
            <a:endParaRPr lang="en-US" sz="900" dirty="0" smtClean="0"/>
          </a:p>
          <a:p>
            <a:r>
              <a:rPr lang="en-US" sz="3200" dirty="0" smtClean="0"/>
              <a:t>@</a:t>
            </a:r>
            <a:r>
              <a:rPr lang="en-US" sz="3200" dirty="0" err="1" smtClean="0"/>
              <a:t>PLRB.org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pic>
        <p:nvPicPr>
          <p:cNvPr id="11" name="Picture 10" descr="instagra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5587" y="5334000"/>
            <a:ext cx="571630" cy="571630"/>
          </a:xfrm>
          <a:prstGeom prst="rect">
            <a:avLst/>
          </a:prstGeom>
        </p:spPr>
      </p:pic>
      <p:pic>
        <p:nvPicPr>
          <p:cNvPr id="12" name="Picture 11" descr="twitter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5587" y="4648200"/>
            <a:ext cx="558927" cy="590615"/>
          </a:xfrm>
          <a:prstGeom prst="rect">
            <a:avLst/>
          </a:prstGeom>
        </p:spPr>
      </p:pic>
      <p:pic>
        <p:nvPicPr>
          <p:cNvPr id="13" name="Picture 12" descr="faceboo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5587" y="6019800"/>
            <a:ext cx="558927" cy="571630"/>
          </a:xfrm>
          <a:prstGeom prst="rect">
            <a:avLst/>
          </a:prstGeom>
        </p:spPr>
      </p:pic>
      <p:pic>
        <p:nvPicPr>
          <p:cNvPr id="14" name="Content Placeholder 3" descr="Learning has no finish line cc19.JPG"/>
          <p:cNvPicPr>
            <a:picLocks noChangeAspect="1"/>
          </p:cNvPicPr>
          <p:nvPr/>
        </p:nvPicPr>
        <p:blipFill>
          <a:blip r:embed="rId7" cstate="print"/>
          <a:srcRect l="12229" t="29793" r="27516" b="9931"/>
          <a:stretch>
            <a:fillRect/>
          </a:stretch>
        </p:blipFill>
        <p:spPr>
          <a:xfrm>
            <a:off x="3735387" y="990600"/>
            <a:ext cx="1512053" cy="13969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P101051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1319213" y="-152400"/>
            <a:ext cx="9347201" cy="7010400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C19 crossed flag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6587" y="76200"/>
            <a:ext cx="1889764" cy="905258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77787" y="2057400"/>
            <a:ext cx="5943600" cy="1295399"/>
          </a:xfrm>
        </p:spPr>
        <p:txBody>
          <a:bodyPr/>
          <a:lstStyle/>
          <a:p>
            <a:pPr algn="ctr">
              <a:buNone/>
            </a:pPr>
            <a:r>
              <a:rPr lang="en-US" dirty="0" smtClean="0"/>
              <a:t>The dress code is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casual </a:t>
            </a:r>
            <a:r>
              <a:rPr lang="en-US" dirty="0" smtClean="0"/>
              <a:t>for all events.</a:t>
            </a:r>
          </a:p>
          <a:p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8787" y="1295400"/>
            <a:ext cx="5334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What is the dress code?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1" descr="P101050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141809"/>
            <a:ext cx="6099175" cy="457438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987" y="274638"/>
            <a:ext cx="5791200" cy="19351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Insurance Services Expo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dirty="0" smtClean="0"/>
              <a:t>Tuesday   9:30 </a:t>
            </a:r>
            <a:r>
              <a:rPr lang="en-US" sz="3100" dirty="0" smtClean="0"/>
              <a:t>a.m. </a:t>
            </a:r>
            <a:r>
              <a:rPr lang="en-US" sz="3600" dirty="0" smtClean="0"/>
              <a:t>– 5:00 </a:t>
            </a:r>
            <a:r>
              <a:rPr lang="en-US" sz="3100" dirty="0" smtClean="0"/>
              <a:t>p.m.</a:t>
            </a:r>
            <a:r>
              <a:rPr lang="en-US" sz="3100" b="1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Halls ABC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P101052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283619"/>
            <a:ext cx="6099175" cy="457438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0" y="838201"/>
            <a:ext cx="6099175" cy="762000"/>
          </a:xfrm>
        </p:spPr>
        <p:txBody>
          <a:bodyPr/>
          <a:lstStyle/>
          <a:p>
            <a:pPr algn="ctr">
              <a:buNone/>
            </a:pP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casual </a:t>
            </a:r>
            <a:r>
              <a:rPr lang="en-US" dirty="0" smtClean="0"/>
              <a:t>for all events</a:t>
            </a:r>
          </a:p>
          <a:p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53987" y="152400"/>
            <a:ext cx="5791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What is the dress code?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3" name="Picture 12" descr="IMG_3542.jpg"/>
          <p:cNvPicPr>
            <a:picLocks noChangeAspect="1"/>
          </p:cNvPicPr>
          <p:nvPr/>
        </p:nvPicPr>
        <p:blipFill>
          <a:blip r:embed="rId2" cstate="print"/>
          <a:srcRect t="10662" b="7108"/>
          <a:stretch>
            <a:fillRect/>
          </a:stretch>
        </p:blipFill>
        <p:spPr>
          <a:xfrm>
            <a:off x="-16315" y="1518262"/>
            <a:ext cx="6115490" cy="663513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9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387" y="4800600"/>
            <a:ext cx="5489258" cy="1905000"/>
          </a:xfrm>
        </p:spPr>
        <p:txBody>
          <a:bodyPr>
            <a:normAutofit/>
          </a:bodyPr>
          <a:lstStyle/>
          <a:p>
            <a:pPr lvl="0"/>
            <a:r>
              <a:rPr lang="en-US" sz="3100" b="1" dirty="0" smtClean="0"/>
              <a:t>Monday   10:30 a.m. – 5:15 p.m. </a:t>
            </a:r>
            <a:br>
              <a:rPr lang="en-US" sz="3100" b="1" dirty="0" smtClean="0"/>
            </a:br>
            <a:r>
              <a:rPr lang="en-US" sz="3100" b="1" dirty="0" smtClean="0"/>
              <a:t>Tuesday 	8:30 a.m. – </a:t>
            </a:r>
            <a:r>
              <a:rPr lang="en-US" sz="3100" b="1" dirty="0" smtClean="0"/>
              <a:t>4:30 </a:t>
            </a:r>
            <a:r>
              <a:rPr lang="en-US" sz="3100" b="1" dirty="0" smtClean="0"/>
              <a:t>p.m. </a:t>
            </a:r>
            <a:r>
              <a:rPr lang="en-US" sz="4000" b="1" dirty="0" smtClean="0"/>
              <a:t/>
            </a:r>
            <a:br>
              <a:rPr lang="en-US" sz="4000" b="1" dirty="0" smtClean="0"/>
            </a:br>
            <a:r>
              <a:rPr lang="en-US" sz="36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Room 117, ICC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 descr="PLRB_Presents_Logo_Larg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6042" y="685800"/>
            <a:ext cx="2745145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C19 crossed flag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8987" y="85342"/>
            <a:ext cx="1889764" cy="905258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77787" y="2057400"/>
            <a:ext cx="5943600" cy="1295399"/>
          </a:xfrm>
        </p:spPr>
        <p:txBody>
          <a:bodyPr/>
          <a:lstStyle/>
          <a:p>
            <a:pPr algn="ctr">
              <a:buNone/>
            </a:pPr>
            <a:r>
              <a:rPr lang="en-US" dirty="0" smtClean="0"/>
              <a:t>The dress code is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casual </a:t>
            </a:r>
            <a:r>
              <a:rPr lang="en-US" dirty="0" smtClean="0"/>
              <a:t>for all events.</a:t>
            </a:r>
          </a:p>
          <a:p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8787" y="1295400"/>
            <a:ext cx="5334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What is the dress code?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1" name="Picture 10" descr="P101048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141809"/>
            <a:ext cx="6099175" cy="457438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C19-facebook banner 1200 x 630 px-Rev 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20787" y="2903061"/>
            <a:ext cx="3657600" cy="1920240"/>
          </a:xfr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t="1346"/>
          <a:stretch>
            <a:fillRect/>
          </a:stretch>
        </p:blipFill>
        <p:spPr bwMode="auto">
          <a:xfrm>
            <a:off x="-539959" y="-76200"/>
            <a:ext cx="7399546" cy="723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Comes With My Conference Registration?</a:t>
            </a:r>
            <a:endParaRPr 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587" y="2332037"/>
            <a:ext cx="5489258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Admission to all educational sessions and related materials</a:t>
            </a:r>
          </a:p>
          <a:p>
            <a:r>
              <a:rPr lang="en-US" dirty="0" smtClean="0"/>
              <a:t>Welcome and Closing Receptions</a:t>
            </a:r>
          </a:p>
          <a:p>
            <a:r>
              <a:rPr lang="en-US" dirty="0" smtClean="0"/>
              <a:t>Insurance Services Expo</a:t>
            </a:r>
          </a:p>
          <a:p>
            <a:r>
              <a:rPr lang="en-US" dirty="0" smtClean="0"/>
              <a:t>Three continental breakfasts and refreshment breaks</a:t>
            </a:r>
          </a:p>
          <a:p>
            <a:r>
              <a:rPr lang="en-US" dirty="0" smtClean="0"/>
              <a:t>Two complimentary lunches with exhibitors</a:t>
            </a:r>
          </a:p>
          <a:p>
            <a:r>
              <a:rPr lang="en-US" dirty="0" smtClean="0"/>
              <a:t>Complimentary lunch with presentation on Wednesday</a:t>
            </a:r>
          </a:p>
          <a:p>
            <a:endParaRPr lang="en-US" dirty="0"/>
          </a:p>
        </p:txBody>
      </p:sp>
      <p:pic>
        <p:nvPicPr>
          <p:cNvPr id="4" name="Content Placeholder 3" descr="social media cc19.JPG"/>
          <p:cNvPicPr>
            <a:picLocks noChangeAspect="1"/>
          </p:cNvPicPr>
          <p:nvPr/>
        </p:nvPicPr>
        <p:blipFill>
          <a:blip r:embed="rId2" cstate="print"/>
          <a:srcRect b="86950"/>
          <a:stretch>
            <a:fillRect/>
          </a:stretch>
        </p:blipFill>
        <p:spPr>
          <a:xfrm>
            <a:off x="0" y="1570307"/>
            <a:ext cx="6099175" cy="4870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elfie fram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4613" y="0"/>
            <a:ext cx="6249987" cy="458820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4800600"/>
            <a:ext cx="6099175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Learning Has No Finish Line</a:t>
            </a:r>
            <a:endParaRPr lang="en-US" dirty="0"/>
          </a:p>
        </p:txBody>
      </p:sp>
      <p:pic>
        <p:nvPicPr>
          <p:cNvPr id="8" name="Picture 7" descr="Selfie fram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52400" y="2269799"/>
            <a:ext cx="6249987" cy="4588201"/>
          </a:xfrm>
          <a:prstGeom prst="rect">
            <a:avLst/>
          </a:prstGeom>
        </p:spPr>
      </p:pic>
      <p:pic>
        <p:nvPicPr>
          <p:cNvPr id="4" name="Content Placeholder 3" descr="P1010384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609600" y="533400"/>
            <a:ext cx="7213600" cy="5410200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959" y="533400"/>
            <a:ext cx="5489258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 I need to wear my 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Claims C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onference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badge?</a:t>
            </a:r>
            <a:endParaRPr lang="en-US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959" y="1874837"/>
            <a:ext cx="5489258" cy="45259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Yes!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Your name badge identifies you as a PLRB Claims Conference </a:t>
            </a:r>
            <a:r>
              <a:rPr lang="en-US" dirty="0" smtClean="0">
                <a:solidFill>
                  <a:schemeClr val="bg1"/>
                </a:solidFill>
              </a:rPr>
              <a:t>participant.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Lost name badges can be  replaced at the Conference Registration / Information Desk.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101026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43000"/>
            <a:ext cx="6099175" cy="4574381"/>
          </a:xfrm>
          <a:prstGeom prst="rect">
            <a:avLst/>
          </a:prstGeom>
        </p:spPr>
      </p:pic>
      <p:pic>
        <p:nvPicPr>
          <p:cNvPr id="4" name="Picture 3" descr="CC19 crossed flag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58987" y="85342"/>
            <a:ext cx="1889764" cy="90525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959" y="762000"/>
            <a:ext cx="5489258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Download the</a:t>
            </a:r>
            <a:br>
              <a:rPr lang="en-US" b="1" dirty="0" smtClean="0"/>
            </a:b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PLRB Conferences </a:t>
            </a:r>
            <a:b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Mobile App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Content Placeholder 3" descr="social media cc19.JPG"/>
          <p:cNvPicPr>
            <a:picLocks noChangeAspect="1"/>
          </p:cNvPicPr>
          <p:nvPr/>
        </p:nvPicPr>
        <p:blipFill>
          <a:blip r:embed="rId2" cstate="print"/>
          <a:srcRect b="86950"/>
          <a:stretch>
            <a:fillRect/>
          </a:stretch>
        </p:blipFill>
        <p:spPr>
          <a:xfrm>
            <a:off x="0" y="2484707"/>
            <a:ext cx="6099175" cy="4870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ClaimsConf-Singl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9380" y="2679181"/>
            <a:ext cx="3657607" cy="524561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099175" cy="1447800"/>
          </a:xfrm>
          <a:solidFill>
            <a:schemeClr val="bg1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Thank You</a:t>
            </a:r>
            <a:br>
              <a:rPr lang="en-US" dirty="0" smtClean="0"/>
            </a:br>
            <a:r>
              <a:rPr lang="en-US" sz="5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Platinum Sponsors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338" name="Picture 2" descr="BELFOR Property Restorati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3987" y="1809749"/>
            <a:ext cx="1666875" cy="552451"/>
          </a:xfrm>
          <a:prstGeom prst="rect">
            <a:avLst/>
          </a:prstGeom>
          <a:noFill/>
        </p:spPr>
      </p:pic>
      <p:pic>
        <p:nvPicPr>
          <p:cNvPr id="14340" name="Picture 4" descr="Blackmon Mooring &amp; BMS CA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2787" y="1828800"/>
            <a:ext cx="1905000" cy="476250"/>
          </a:xfrm>
          <a:prstGeom prst="rect">
            <a:avLst/>
          </a:prstGeom>
          <a:noFill/>
        </p:spPr>
      </p:pic>
      <p:pic>
        <p:nvPicPr>
          <p:cNvPr id="14342" name="Picture 6" descr="Crawford &amp; Company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16387" y="1733549"/>
            <a:ext cx="1657350" cy="552451"/>
          </a:xfrm>
          <a:prstGeom prst="rect">
            <a:avLst/>
          </a:prstGeom>
          <a:noFill/>
        </p:spPr>
      </p:pic>
      <p:pic>
        <p:nvPicPr>
          <p:cNvPr id="14344" name="Picture 8" descr="E.A. Renfroe &amp; Company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0187" y="2819400"/>
            <a:ext cx="1619250" cy="571501"/>
          </a:xfrm>
          <a:prstGeom prst="rect">
            <a:avLst/>
          </a:prstGeom>
          <a:noFill/>
        </p:spPr>
      </p:pic>
      <p:pic>
        <p:nvPicPr>
          <p:cNvPr id="14346" name="Picture 10" descr="Eberl Claims Servic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11387" y="2743200"/>
            <a:ext cx="1352550" cy="676276"/>
          </a:xfrm>
          <a:prstGeom prst="rect">
            <a:avLst/>
          </a:prstGeom>
          <a:noFill/>
        </p:spPr>
      </p:pic>
      <p:pic>
        <p:nvPicPr>
          <p:cNvPr id="14348" name="Picture 12" descr="Guy Roofi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63987" y="2819400"/>
            <a:ext cx="1733550" cy="523875"/>
          </a:xfrm>
          <a:prstGeom prst="rect">
            <a:avLst/>
          </a:prstGeom>
          <a:noFill/>
        </p:spPr>
      </p:pic>
      <p:pic>
        <p:nvPicPr>
          <p:cNvPr id="14350" name="Picture 14" descr="HVAC Consulting/Zap Consulti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53987" y="3810000"/>
            <a:ext cx="1647825" cy="552451"/>
          </a:xfrm>
          <a:prstGeom prst="rect">
            <a:avLst/>
          </a:prstGeom>
          <a:noFill/>
        </p:spPr>
      </p:pic>
      <p:pic>
        <p:nvPicPr>
          <p:cNvPr id="14352" name="Picture 16" descr="Pacesetter Claims Service, Inc.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982787" y="3810000"/>
            <a:ext cx="1733550" cy="533400"/>
          </a:xfrm>
          <a:prstGeom prst="rect">
            <a:avLst/>
          </a:prstGeom>
          <a:noFill/>
        </p:spPr>
      </p:pic>
      <p:pic>
        <p:nvPicPr>
          <p:cNvPr id="14354" name="Picture 18" descr="Paul Davis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887787" y="3886200"/>
            <a:ext cx="2095500" cy="438151"/>
          </a:xfrm>
          <a:prstGeom prst="rect">
            <a:avLst/>
          </a:prstGeom>
          <a:noFill/>
        </p:spPr>
      </p:pic>
      <p:pic>
        <p:nvPicPr>
          <p:cNvPr id="14356" name="Picture 20" descr="PILOT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30187" y="4724400"/>
            <a:ext cx="1657350" cy="552451"/>
          </a:xfrm>
          <a:prstGeom prst="rect">
            <a:avLst/>
          </a:prstGeom>
          <a:noFill/>
        </p:spPr>
      </p:pic>
      <p:pic>
        <p:nvPicPr>
          <p:cNvPr id="14358" name="Picture 22" descr="ServiceMaster Restore and SRM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287587" y="4724400"/>
            <a:ext cx="1466850" cy="628651"/>
          </a:xfrm>
          <a:prstGeom prst="rect">
            <a:avLst/>
          </a:prstGeom>
          <a:noFill/>
        </p:spPr>
      </p:pic>
      <p:pic>
        <p:nvPicPr>
          <p:cNvPr id="14360" name="Picture 24" descr="Servpro Industries, Inc.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040187" y="4800600"/>
            <a:ext cx="1771650" cy="504826"/>
          </a:xfrm>
          <a:prstGeom prst="rect">
            <a:avLst/>
          </a:prstGeom>
          <a:noFill/>
        </p:spPr>
      </p:pic>
      <p:pic>
        <p:nvPicPr>
          <p:cNvPr id="14362" name="Picture 26" descr="TheBestIRS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30187" y="5715000"/>
            <a:ext cx="1838325" cy="495301"/>
          </a:xfrm>
          <a:prstGeom prst="rect">
            <a:avLst/>
          </a:prstGeom>
          <a:noFill/>
        </p:spPr>
      </p:pic>
      <p:pic>
        <p:nvPicPr>
          <p:cNvPr id="14364" name="Picture 28" descr="Venture Construction Group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211387" y="5715000"/>
            <a:ext cx="1562100" cy="581026"/>
          </a:xfrm>
          <a:prstGeom prst="rect">
            <a:avLst/>
          </a:prstGeom>
          <a:noFill/>
        </p:spPr>
      </p:pic>
      <p:pic>
        <p:nvPicPr>
          <p:cNvPr id="14366" name="Picture 30" descr="Worley 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3963987" y="5791200"/>
            <a:ext cx="1943100" cy="4762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099175" cy="1371600"/>
          </a:xfrm>
          <a:solidFill>
            <a:srgbClr val="FFCC00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Thank You </a:t>
            </a:r>
            <a:br>
              <a:rPr lang="en-US" dirty="0" smtClean="0"/>
            </a:br>
            <a:r>
              <a:rPr lang="en-US" sz="5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Gold Sponsors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314" name="Picture 2" descr="Accurenc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00200"/>
            <a:ext cx="1647825" cy="276225"/>
          </a:xfrm>
          <a:prstGeom prst="rect">
            <a:avLst/>
          </a:prstGeom>
          <a:noFill/>
        </p:spPr>
      </p:pic>
      <p:pic>
        <p:nvPicPr>
          <p:cNvPr id="13316" name="Picture 4" descr="ALE Solutions, Inc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5187" y="1524000"/>
            <a:ext cx="790575" cy="571501"/>
          </a:xfrm>
          <a:prstGeom prst="rect">
            <a:avLst/>
          </a:prstGeom>
          <a:noFill/>
        </p:spPr>
      </p:pic>
      <p:pic>
        <p:nvPicPr>
          <p:cNvPr id="13318" name="Picture 6" descr="Allcat Claims Servic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54387" y="1524000"/>
            <a:ext cx="952500" cy="485775"/>
          </a:xfrm>
          <a:prstGeom prst="rect">
            <a:avLst/>
          </a:prstGeom>
          <a:noFill/>
        </p:spPr>
      </p:pic>
      <p:pic>
        <p:nvPicPr>
          <p:cNvPr id="13320" name="Picture 8" descr="AmeriClaim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9787" y="1524000"/>
            <a:ext cx="1257300" cy="361951"/>
          </a:xfrm>
          <a:prstGeom prst="rect">
            <a:avLst/>
          </a:prstGeom>
          <a:noFill/>
        </p:spPr>
      </p:pic>
      <p:pic>
        <p:nvPicPr>
          <p:cNvPr id="13322" name="Picture 10" descr="BluSKY Restoration Contractors, LLC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0187" y="2133600"/>
            <a:ext cx="1285875" cy="361951"/>
          </a:xfrm>
          <a:prstGeom prst="rect">
            <a:avLst/>
          </a:prstGeom>
          <a:noFill/>
        </p:spPr>
      </p:pic>
      <p:pic>
        <p:nvPicPr>
          <p:cNvPr id="13324" name="Picture 12" descr="Certified Restoration Drycleaning Network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54187" y="2286000"/>
            <a:ext cx="1257300" cy="361951"/>
          </a:xfrm>
          <a:prstGeom prst="rect">
            <a:avLst/>
          </a:prstGeom>
          <a:noFill/>
        </p:spPr>
      </p:pic>
      <p:pic>
        <p:nvPicPr>
          <p:cNvPr id="13326" name="Picture 14" descr="Claims Magazine/PropertyCasualty36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78187" y="2209800"/>
            <a:ext cx="1647825" cy="276225"/>
          </a:xfrm>
          <a:prstGeom prst="rect">
            <a:avLst/>
          </a:prstGeom>
          <a:noFill/>
        </p:spPr>
      </p:pic>
      <p:pic>
        <p:nvPicPr>
          <p:cNvPr id="13328" name="Picture 16" descr="CoreLogic | Symbility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83187" y="2057400"/>
            <a:ext cx="628650" cy="733426"/>
          </a:xfrm>
          <a:prstGeom prst="rect">
            <a:avLst/>
          </a:prstGeom>
          <a:noFill/>
        </p:spPr>
      </p:pic>
      <p:pic>
        <p:nvPicPr>
          <p:cNvPr id="13330" name="Picture 18" descr="CRS Temporary Housi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06387" y="2667000"/>
            <a:ext cx="1066800" cy="428626"/>
          </a:xfrm>
          <a:prstGeom prst="rect">
            <a:avLst/>
          </a:prstGeom>
          <a:noFill/>
        </p:spPr>
      </p:pic>
      <p:pic>
        <p:nvPicPr>
          <p:cNvPr id="13332" name="Picture 20" descr="Custard Insurance Adjusters, Inc.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906587" y="2895600"/>
            <a:ext cx="857250" cy="552451"/>
          </a:xfrm>
          <a:prstGeom prst="rect">
            <a:avLst/>
          </a:prstGeom>
          <a:noFill/>
        </p:spPr>
      </p:pic>
      <p:pic>
        <p:nvPicPr>
          <p:cNvPr id="13334" name="Picture 22" descr="EagleView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049587" y="2819400"/>
            <a:ext cx="1666875" cy="276225"/>
          </a:xfrm>
          <a:prstGeom prst="rect">
            <a:avLst/>
          </a:prstGeom>
          <a:noFill/>
        </p:spPr>
      </p:pic>
      <p:pic>
        <p:nvPicPr>
          <p:cNvPr id="13336" name="Picture 24" descr="EDT Engineers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878387" y="2971800"/>
            <a:ext cx="1019175" cy="447675"/>
          </a:xfrm>
          <a:prstGeom prst="rect">
            <a:avLst/>
          </a:prstGeom>
          <a:noFill/>
        </p:spPr>
      </p:pic>
      <p:pic>
        <p:nvPicPr>
          <p:cNvPr id="13338" name="Picture 26" descr="EFI Global, Inc.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06387" y="3429000"/>
            <a:ext cx="1247775" cy="371475"/>
          </a:xfrm>
          <a:prstGeom prst="rect">
            <a:avLst/>
          </a:prstGeom>
          <a:noFill/>
        </p:spPr>
      </p:pic>
      <p:pic>
        <p:nvPicPr>
          <p:cNvPr id="13340" name="Picture 28" descr="Enservio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754187" y="3733800"/>
            <a:ext cx="1343025" cy="342901"/>
          </a:xfrm>
          <a:prstGeom prst="rect">
            <a:avLst/>
          </a:prstGeom>
          <a:noFill/>
        </p:spPr>
      </p:pic>
      <p:pic>
        <p:nvPicPr>
          <p:cNvPr id="13342" name="Picture 30" descr="Envista Forensics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3354387" y="3371849"/>
            <a:ext cx="1038225" cy="438151"/>
          </a:xfrm>
          <a:prstGeom prst="rect">
            <a:avLst/>
          </a:prstGeom>
          <a:noFill/>
        </p:spPr>
      </p:pic>
      <p:pic>
        <p:nvPicPr>
          <p:cNvPr id="13344" name="Picture 32" descr="FRSTeam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4573587" y="3657600"/>
            <a:ext cx="1190625" cy="381001"/>
          </a:xfrm>
          <a:prstGeom prst="rect">
            <a:avLst/>
          </a:prstGeom>
          <a:noFill/>
        </p:spPr>
      </p:pic>
      <p:pic>
        <p:nvPicPr>
          <p:cNvPr id="13346" name="Picture 34" descr="Genpact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306387" y="4114800"/>
            <a:ext cx="1123950" cy="409575"/>
          </a:xfrm>
          <a:prstGeom prst="rect">
            <a:avLst/>
          </a:prstGeom>
          <a:noFill/>
        </p:spPr>
      </p:pic>
      <p:pic>
        <p:nvPicPr>
          <p:cNvPr id="13348" name="Picture 36" descr="Global Risk Solutions, Inc.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1830387" y="4219574"/>
            <a:ext cx="904875" cy="504826"/>
          </a:xfrm>
          <a:prstGeom prst="rect">
            <a:avLst/>
          </a:prstGeom>
          <a:noFill/>
        </p:spPr>
      </p:pic>
      <p:pic>
        <p:nvPicPr>
          <p:cNvPr id="13350" name="Picture 38" descr="ICA, LP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3201987" y="4114800"/>
            <a:ext cx="704850" cy="657226"/>
          </a:xfrm>
          <a:prstGeom prst="rect">
            <a:avLst/>
          </a:prstGeom>
          <a:noFill/>
        </p:spPr>
      </p:pic>
      <p:pic>
        <p:nvPicPr>
          <p:cNvPr id="13352" name="Picture 40" descr="ITEL Laboratories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4268787" y="4267200"/>
            <a:ext cx="1114425" cy="419101"/>
          </a:xfrm>
          <a:prstGeom prst="rect">
            <a:avLst/>
          </a:prstGeom>
          <a:noFill/>
        </p:spPr>
      </p:pic>
      <p:pic>
        <p:nvPicPr>
          <p:cNvPr id="13354" name="Picture 42" descr="McLarens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230187" y="4800600"/>
            <a:ext cx="1228725" cy="371475"/>
          </a:xfrm>
          <a:prstGeom prst="rect">
            <a:avLst/>
          </a:prstGeom>
          <a:noFill/>
        </p:spPr>
      </p:pic>
      <p:pic>
        <p:nvPicPr>
          <p:cNvPr id="13356" name="Picture 44" descr="Mid-America Catastrophe Services, LLC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1754187" y="4876800"/>
            <a:ext cx="1323975" cy="342901"/>
          </a:xfrm>
          <a:prstGeom prst="rect">
            <a:avLst/>
          </a:prstGeom>
          <a:noFill/>
        </p:spPr>
      </p:pic>
      <p:pic>
        <p:nvPicPr>
          <p:cNvPr id="13358" name="Picture 46" descr="One Inc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3125787" y="4953000"/>
            <a:ext cx="1409700" cy="323850"/>
          </a:xfrm>
          <a:prstGeom prst="rect">
            <a:avLst/>
          </a:prstGeom>
          <a:noFill/>
        </p:spPr>
      </p:pic>
      <p:pic>
        <p:nvPicPr>
          <p:cNvPr id="13360" name="Picture 48" descr="PuroClean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4573587" y="4876800"/>
            <a:ext cx="1304925" cy="352426"/>
          </a:xfrm>
          <a:prstGeom prst="rect">
            <a:avLst/>
          </a:prstGeom>
          <a:noFill/>
        </p:spPr>
      </p:pic>
      <p:pic>
        <p:nvPicPr>
          <p:cNvPr id="13362" name="Picture 50" descr="Rainbow International Restoration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230187" y="5410200"/>
            <a:ext cx="1133475" cy="400050"/>
          </a:xfrm>
          <a:prstGeom prst="rect">
            <a:avLst/>
          </a:prstGeom>
          <a:noFill/>
        </p:spPr>
      </p:pic>
      <p:pic>
        <p:nvPicPr>
          <p:cNvPr id="13364" name="Picture 52" descr="Response Team 1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1525587" y="5334000"/>
            <a:ext cx="733425" cy="619126"/>
          </a:xfrm>
          <a:prstGeom prst="rect">
            <a:avLst/>
          </a:prstGeom>
          <a:noFill/>
        </p:spPr>
      </p:pic>
      <p:pic>
        <p:nvPicPr>
          <p:cNvPr id="13366" name="Picture 54" descr="Rimkus Consulting Group, Inc.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2439987" y="5438774"/>
            <a:ext cx="1295400" cy="352426"/>
          </a:xfrm>
          <a:prstGeom prst="rect">
            <a:avLst/>
          </a:prstGeom>
          <a:noFill/>
        </p:spPr>
      </p:pic>
      <p:pic>
        <p:nvPicPr>
          <p:cNvPr id="13368" name="Picture 56" descr="RYZE Claim Solutions"/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4802187" y="5410200"/>
            <a:ext cx="942975" cy="485775"/>
          </a:xfrm>
          <a:prstGeom prst="rect">
            <a:avLst/>
          </a:prstGeom>
          <a:noFill/>
        </p:spPr>
      </p:pic>
      <p:pic>
        <p:nvPicPr>
          <p:cNvPr id="13370" name="Picture 58" descr="Schafer, Wood &amp; Associates"/>
          <p:cNvPicPr>
            <a:picLocks noChangeAspect="1" noChangeArrowheads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296862" y="6096000"/>
            <a:ext cx="923925" cy="504826"/>
          </a:xfrm>
          <a:prstGeom prst="rect">
            <a:avLst/>
          </a:prstGeom>
          <a:noFill/>
        </p:spPr>
      </p:pic>
      <p:pic>
        <p:nvPicPr>
          <p:cNvPr id="13372" name="Picture 60" descr="Sedgwick"/>
          <p:cNvPicPr>
            <a:picLocks noChangeAspect="1" noChangeArrowheads="1"/>
          </p:cNvPicPr>
          <p:nvPr/>
        </p:nvPicPr>
        <p:blipFill>
          <a:blip r:embed="rId31" cstate="print"/>
          <a:srcRect/>
          <a:stretch>
            <a:fillRect/>
          </a:stretch>
        </p:blipFill>
        <p:spPr bwMode="auto">
          <a:xfrm>
            <a:off x="1601787" y="6019800"/>
            <a:ext cx="628650" cy="723900"/>
          </a:xfrm>
          <a:prstGeom prst="rect">
            <a:avLst/>
          </a:prstGeom>
          <a:noFill/>
        </p:spPr>
      </p:pic>
      <p:pic>
        <p:nvPicPr>
          <p:cNvPr id="13374" name="Picture 62" descr="Vanguard Adjusters Group, Inc."/>
          <p:cNvPicPr>
            <a:picLocks noChangeAspect="1" noChangeArrowheads="1"/>
          </p:cNvPicPr>
          <p:nvPr/>
        </p:nvPicPr>
        <p:blipFill>
          <a:blip r:embed="rId32" cstate="print"/>
          <a:srcRect/>
          <a:stretch>
            <a:fillRect/>
          </a:stretch>
        </p:blipFill>
        <p:spPr bwMode="auto">
          <a:xfrm>
            <a:off x="2744787" y="5962649"/>
            <a:ext cx="781050" cy="590551"/>
          </a:xfrm>
          <a:prstGeom prst="rect">
            <a:avLst/>
          </a:prstGeom>
          <a:noFill/>
        </p:spPr>
      </p:pic>
      <p:pic>
        <p:nvPicPr>
          <p:cNvPr id="13376" name="Picture 64" descr="Wardlaw Claims Service"/>
          <p:cNvPicPr>
            <a:picLocks noChangeAspect="1" noChangeArrowheads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3887787" y="5638800"/>
            <a:ext cx="647700" cy="704851"/>
          </a:xfrm>
          <a:prstGeom prst="rect">
            <a:avLst/>
          </a:prstGeom>
          <a:noFill/>
        </p:spPr>
      </p:pic>
      <p:pic>
        <p:nvPicPr>
          <p:cNvPr id="13378" name="Picture 66" descr="Xactware"/>
          <p:cNvPicPr>
            <a:picLocks noChangeAspect="1" noChangeArrowheads="1"/>
          </p:cNvPicPr>
          <p:nvPr/>
        </p:nvPicPr>
        <p:blipFill>
          <a:blip r:embed="rId34" cstate="print"/>
          <a:srcRect/>
          <a:stretch>
            <a:fillRect/>
          </a:stretch>
        </p:blipFill>
        <p:spPr bwMode="auto">
          <a:xfrm>
            <a:off x="4725987" y="6172200"/>
            <a:ext cx="1247775" cy="3714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C19 crossed flag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74223" y="152400"/>
            <a:ext cx="1889764" cy="905258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77787" y="2057400"/>
            <a:ext cx="5943600" cy="1295399"/>
          </a:xfrm>
        </p:spPr>
        <p:txBody>
          <a:bodyPr/>
          <a:lstStyle/>
          <a:p>
            <a:pPr algn="ctr">
              <a:buNone/>
            </a:pPr>
            <a:r>
              <a:rPr lang="en-US" dirty="0" smtClean="0"/>
              <a:t>The dress code is </a:t>
            </a: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casual </a:t>
            </a:r>
            <a:r>
              <a:rPr lang="en-US" dirty="0" smtClean="0"/>
              <a:t>for all events.</a:t>
            </a:r>
          </a:p>
          <a:p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8787" y="1295400"/>
            <a:ext cx="5334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What is the dress code?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 descr="P101017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143000"/>
            <a:ext cx="6099175" cy="457438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959" y="884238"/>
            <a:ext cx="5489258" cy="715962"/>
          </a:xfrm>
        </p:spPr>
        <p:txBody>
          <a:bodyPr>
            <a:normAutofit fontScale="90000"/>
          </a:bodyPr>
          <a:lstStyle/>
          <a:p>
            <a:pPr lvl="0"/>
            <a:r>
              <a:rPr lang="en-US" b="1" i="1" dirty="0" smtClean="0"/>
              <a:t>“</a:t>
            </a:r>
            <a:r>
              <a:rPr lang="en-US" b="1" i="1" dirty="0" smtClean="0"/>
              <a:t>The Five Tools For Your Life’s Toolbox”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187" y="1524000"/>
            <a:ext cx="5489258" cy="1600200"/>
          </a:xfrm>
        </p:spPr>
        <p:txBody>
          <a:bodyPr>
            <a:normAutofit fontScale="92500"/>
          </a:bodyPr>
          <a:lstStyle/>
          <a:p>
            <a:pPr lvl="0" algn="ctr">
              <a:spcBef>
                <a:spcPct val="0"/>
              </a:spcBef>
              <a:buNone/>
            </a:pPr>
            <a:r>
              <a:rPr lang="en-US" sz="3000" dirty="0" smtClean="0"/>
              <a:t>Join us for Wednesday’s lunch presentation 12:00 </a:t>
            </a:r>
            <a:r>
              <a:rPr lang="en-US" sz="1900" dirty="0" smtClean="0"/>
              <a:t>p.m. </a:t>
            </a:r>
            <a:r>
              <a:rPr lang="en-US" sz="3000" dirty="0" smtClean="0"/>
              <a:t>– 1:30 </a:t>
            </a:r>
            <a:r>
              <a:rPr lang="en-US" sz="1900" dirty="0" smtClean="0"/>
              <a:t>p.m. </a:t>
            </a:r>
            <a:endParaRPr lang="en-US" dirty="0" smtClean="0"/>
          </a:p>
          <a:p>
            <a:pPr algn="ctr">
              <a:spcBef>
                <a:spcPct val="0"/>
              </a:spcBef>
              <a:buNone/>
            </a:pPr>
            <a:r>
              <a:rPr lang="en-US" i="1" dirty="0" smtClean="0">
                <a:solidFill>
                  <a:srgbClr val="FF0000"/>
                </a:solidFill>
              </a:rPr>
              <a:t>Sagamore </a:t>
            </a:r>
            <a:r>
              <a:rPr lang="en-US" i="1" dirty="0" smtClean="0">
                <a:solidFill>
                  <a:srgbClr val="FF0000"/>
                </a:solidFill>
              </a:rPr>
              <a:t>Ballroom</a:t>
            </a:r>
            <a:endParaRPr lang="en-US" dirty="0"/>
          </a:p>
        </p:txBody>
      </p:sp>
      <p:pic>
        <p:nvPicPr>
          <p:cNvPr id="7170" name="Picture 2" descr="http://www.plrbclaimsconference.org/2019/JayBlake300.png"/>
          <p:cNvPicPr>
            <a:picLocks noChangeAspect="1" noChangeArrowheads="1"/>
          </p:cNvPicPr>
          <p:nvPr/>
        </p:nvPicPr>
        <p:blipFill>
          <a:blip r:embed="rId2" cstate="print"/>
          <a:srcRect t="9598"/>
          <a:stretch>
            <a:fillRect/>
          </a:stretch>
        </p:blipFill>
        <p:spPr bwMode="auto">
          <a:xfrm>
            <a:off x="0" y="3059331"/>
            <a:ext cx="2857500" cy="38748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897187" y="3581400"/>
            <a:ext cx="3201988" cy="243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Jay Blake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President &amp; Crew Chief,</a:t>
            </a:r>
            <a:b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Follow a Dream</a:t>
            </a:r>
            <a:endParaRPr kumimoji="0" lang="en-US" sz="32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959" y="3581400"/>
            <a:ext cx="5489258" cy="1905000"/>
          </a:xfrm>
        </p:spPr>
        <p:txBody>
          <a:bodyPr/>
          <a:lstStyle/>
          <a:p>
            <a:pPr algn="ctr">
              <a:buNone/>
            </a:pPr>
            <a:r>
              <a:rPr 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Educational Conferences</a:t>
            </a:r>
          </a:p>
          <a:p>
            <a:pPr algn="ctr">
              <a:buNone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Look for a location near you…</a:t>
            </a:r>
          </a:p>
        </p:txBody>
      </p:sp>
      <p:pic>
        <p:nvPicPr>
          <p:cNvPr id="4" name="Picture 2" descr="C:\Users\rgottmann\Downloads\PLRBTranspar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8787" y="1162050"/>
            <a:ext cx="4978467" cy="21145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30187" y="381000"/>
            <a:ext cx="56388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Orientation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for First-Time Attendees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" name="Content Placeholder 6" descr="First time orientation 5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06387" y="1295400"/>
            <a:ext cx="5489575" cy="4117181"/>
          </a:xfr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06387" y="5562600"/>
            <a:ext cx="54864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Sunday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4:00 p.m. – 5:00 p.m.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i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Roo</a:t>
            </a:r>
            <a:r>
              <a:rPr kumimoji="0" lang="en-US" sz="4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m 120, ICC</a:t>
            </a:r>
            <a:endParaRPr kumimoji="0" lang="en-US" sz="440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 smtClean="0"/>
              <a:t>New in </a:t>
            </a:r>
            <a:r>
              <a:rPr lang="en-US" sz="6600" b="1" dirty="0" smtClean="0"/>
              <a:t>2019!</a:t>
            </a:r>
            <a:endParaRPr lang="en-US" sz="6600" b="1" dirty="0"/>
          </a:p>
        </p:txBody>
      </p:sp>
      <p:pic>
        <p:nvPicPr>
          <p:cNvPr id="5" name="Content Placeholder 4" descr="tech 19-linkedin banner 520 x 320 px-Rev 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8632" y="1524000"/>
            <a:ext cx="6191250" cy="3810000"/>
          </a:xfr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reg 19 facebook banner 1200 x 630 px-final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86" y="1371600"/>
            <a:ext cx="6241143" cy="3276600"/>
          </a:xfr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LL!9 Facebook-1200x630 px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74613" y="1828800"/>
            <a:ext cx="6241143" cy="3276600"/>
          </a:xfr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31813" y="0"/>
            <a:ext cx="6858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938" y="304800"/>
            <a:ext cx="3429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CarlNotMoving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0187" y="5715000"/>
            <a:ext cx="2438400" cy="1219200"/>
          </a:xfrm>
          <a:prstGeom prst="rect">
            <a:avLst/>
          </a:prstGeo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49387" y="5181600"/>
            <a:ext cx="26098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63987" y="5181600"/>
            <a:ext cx="545523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94760" y="5257800"/>
            <a:ext cx="221713" cy="16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038600"/>
            <a:ext cx="6099175" cy="2667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Welcome Reception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+mj-lt"/>
                <a:ea typeface="+mj-ea"/>
                <a:cs typeface="+mj-cs"/>
              </a:rPr>
              <a:t>Sunday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+mj-lt"/>
                <a:ea typeface="+mj-ea"/>
                <a:cs typeface="+mj-cs"/>
              </a:rPr>
              <a:t>5:30 p.m. – 7:00 p.m.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White River Ballroom,</a:t>
            </a:r>
            <a:r>
              <a:rPr kumimoji="0" lang="en-US" sz="3200" b="0" i="1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JW Marriott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00" dirty="0" smtClean="0"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+mj-lt"/>
                <a:ea typeface="+mj-ea"/>
                <a:cs typeface="+mj-cs"/>
              </a:rPr>
              <a:t>Proper name badge required for admission.</a:t>
            </a:r>
            <a:endParaRPr kumimoji="0" lang="en-US" sz="2400" b="0" u="none" strike="noStrike" kern="1200" cap="none" spc="0" normalizeH="0" baseline="0" noProof="0" dirty="0">
              <a:ln>
                <a:noFill/>
              </a:ln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9" name="Content Placeholder 8" descr="P1010104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lum bright="24000" contrast="10000"/>
          </a:blip>
          <a:stretch>
            <a:fillRect/>
          </a:stretch>
        </p:blipFill>
        <p:spPr>
          <a:xfrm>
            <a:off x="0" y="-533400"/>
            <a:ext cx="6099175" cy="4574381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PLRB Expo Passport</a:t>
            </a:r>
            <a:endParaRPr lang="en-US" b="1" dirty="0">
              <a:solidFill>
                <a:srgbClr val="FF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267200"/>
            <a:ext cx="6099175" cy="2286000"/>
          </a:xfrm>
        </p:spPr>
        <p:txBody>
          <a:bodyPr lIns="0" tIns="0" rIns="0" bIns="0">
            <a:normAutofit fontScale="92500"/>
          </a:bodyPr>
          <a:lstStyle/>
          <a:p>
            <a:pPr marL="0" algn="ctr">
              <a:lnSpc>
                <a:spcPct val="110000"/>
              </a:lnSpc>
              <a:buNone/>
            </a:pPr>
            <a:r>
              <a:rPr lang="en-US" dirty="0" smtClean="0"/>
              <a:t>Pick up your passport at the </a:t>
            </a:r>
            <a:r>
              <a:rPr lang="en-US" dirty="0" err="1" smtClean="0"/>
              <a:t>Reg</a:t>
            </a:r>
            <a:r>
              <a:rPr lang="en-US" dirty="0" smtClean="0"/>
              <a:t> Desk. </a:t>
            </a:r>
            <a:endParaRPr lang="en-US" dirty="0" smtClean="0"/>
          </a:p>
          <a:p>
            <a:pPr marL="0" algn="ctr">
              <a:lnSpc>
                <a:spcPct val="110000"/>
              </a:lnSpc>
              <a:buNone/>
            </a:pPr>
            <a:endParaRPr lang="en-US" sz="500" dirty="0" smtClean="0"/>
          </a:p>
          <a:p>
            <a:pPr marL="0" algn="ctr">
              <a:lnSpc>
                <a:spcPct val="110000"/>
              </a:lnSpc>
              <a:buNone/>
            </a:pPr>
            <a:r>
              <a:rPr lang="en-US" dirty="0" smtClean="0"/>
              <a:t>Visit at least 20 expo booths and collect signatures in your passport for free PLRB swag. </a:t>
            </a:r>
            <a:endParaRPr lang="en-US" dirty="0" smtClean="0"/>
          </a:p>
        </p:txBody>
      </p:sp>
      <p:pic>
        <p:nvPicPr>
          <p:cNvPr id="5" name="Picture 4" descr="Expo Passport for Living Agend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8987" y="1362643"/>
            <a:ext cx="1870742" cy="259975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959" y="381000"/>
            <a:ext cx="5489258" cy="1143000"/>
          </a:xfrm>
        </p:spPr>
        <p:txBody>
          <a:bodyPr>
            <a:normAutofit fontScale="90000"/>
          </a:bodyPr>
          <a:lstStyle/>
          <a:p>
            <a:r>
              <a:rPr lang="en-US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Continuing Education</a:t>
            </a:r>
            <a:endParaRPr 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959" y="1600201"/>
            <a:ext cx="5489258" cy="2209799"/>
          </a:xfrm>
        </p:spPr>
        <p:txBody>
          <a:bodyPr>
            <a:normAutofit/>
          </a:bodyPr>
          <a:lstStyle/>
          <a:p>
            <a:pPr marL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800" b="1" dirty="0" smtClean="0"/>
              <a:t>The Claims Conference </a:t>
            </a:r>
            <a:r>
              <a:rPr lang="en-US" sz="2800" b="1" dirty="0" smtClean="0"/>
              <a:t>is approved </a:t>
            </a:r>
            <a:r>
              <a:rPr lang="en-US" sz="2800" b="1" dirty="0" smtClean="0"/>
              <a:t>for CE credit for adjusters </a:t>
            </a:r>
            <a:r>
              <a:rPr lang="en-US" sz="2800" b="1" dirty="0" smtClean="0"/>
              <a:t>licensed in </a:t>
            </a:r>
            <a:r>
              <a:rPr lang="en-US" sz="2800" b="1" dirty="0" smtClean="0"/>
              <a:t>Florida, New Hampshire, North Carolina, Oklahoma, and </a:t>
            </a:r>
            <a:r>
              <a:rPr lang="en-US" sz="2800" b="1" dirty="0" smtClean="0"/>
              <a:t>Texas!</a:t>
            </a:r>
            <a:endParaRPr lang="en-US" sz="2800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579766"/>
            <a:ext cx="6099175" cy="2735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82587" y="3733800"/>
            <a:ext cx="51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Please complete attendance record and obtain presenters’ signatures for sessions you attend.</a:t>
            </a:r>
            <a:endParaRPr lang="en-US" i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959" y="381000"/>
            <a:ext cx="5489258" cy="1143000"/>
          </a:xfrm>
        </p:spPr>
        <p:txBody>
          <a:bodyPr>
            <a:normAutofit fontScale="90000"/>
          </a:bodyPr>
          <a:lstStyle/>
          <a:p>
            <a:r>
              <a:rPr lang="en-US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Continuing Legal Education (MCLE)</a:t>
            </a:r>
            <a:endParaRPr 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959" y="1828801"/>
            <a:ext cx="5489258" cy="2209799"/>
          </a:xfrm>
        </p:spPr>
        <p:txBody>
          <a:bodyPr>
            <a:normAutofit/>
          </a:bodyPr>
          <a:lstStyle/>
          <a:p>
            <a:pPr marL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800" dirty="0" smtClean="0"/>
              <a:t>Approved for attorneys licensed in:</a:t>
            </a:r>
          </a:p>
          <a:p>
            <a:pPr marL="2171700" lvl="5">
              <a:lnSpc>
                <a:spcPct val="110000"/>
              </a:lnSpc>
              <a:spcBef>
                <a:spcPts val="0"/>
              </a:spcBef>
            </a:pPr>
            <a:r>
              <a:rPr lang="en-US" sz="2400" dirty="0" smtClean="0"/>
              <a:t>Florida</a:t>
            </a:r>
          </a:p>
          <a:p>
            <a:pPr marL="2171700" lvl="5">
              <a:lnSpc>
                <a:spcPct val="110000"/>
              </a:lnSpc>
              <a:spcBef>
                <a:spcPts val="0"/>
              </a:spcBef>
            </a:pPr>
            <a:r>
              <a:rPr lang="en-US" sz="2400" dirty="0" smtClean="0"/>
              <a:t>Illinois</a:t>
            </a:r>
          </a:p>
          <a:p>
            <a:pPr marL="2171700" lvl="5">
              <a:lnSpc>
                <a:spcPct val="110000"/>
              </a:lnSpc>
              <a:spcBef>
                <a:spcPts val="0"/>
              </a:spcBef>
            </a:pPr>
            <a:r>
              <a:rPr lang="en-US" sz="2400" dirty="0" smtClean="0"/>
              <a:t>Indiana</a:t>
            </a:r>
          </a:p>
          <a:p>
            <a:pPr marL="2171700" lvl="5">
              <a:lnSpc>
                <a:spcPct val="110000"/>
              </a:lnSpc>
              <a:spcBef>
                <a:spcPts val="0"/>
              </a:spcBef>
            </a:pPr>
            <a:r>
              <a:rPr lang="en-US" sz="2400" dirty="0" smtClean="0"/>
              <a:t> Ohio</a:t>
            </a:r>
          </a:p>
          <a:p>
            <a:pPr marL="0" algn="ctr">
              <a:lnSpc>
                <a:spcPct val="110000"/>
              </a:lnSpc>
              <a:spcBef>
                <a:spcPts val="0"/>
              </a:spcBef>
            </a:pPr>
            <a:endParaRPr lang="en-US" sz="2800" dirty="0" smtClean="0"/>
          </a:p>
          <a:p>
            <a:pPr marL="0" algn="ctr">
              <a:lnSpc>
                <a:spcPct val="110000"/>
              </a:lnSpc>
              <a:spcBef>
                <a:spcPts val="0"/>
              </a:spcBef>
              <a:buNone/>
            </a:pPr>
            <a:endParaRPr lang="en-US" sz="2800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39805" y="5113166"/>
            <a:ext cx="6438980" cy="2887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Oval 6"/>
          <p:cNvSpPr/>
          <p:nvPr/>
        </p:nvSpPr>
        <p:spPr>
          <a:xfrm>
            <a:off x="4421187" y="5791200"/>
            <a:ext cx="14478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8787" y="4126468"/>
            <a:ext cx="51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Please complete attendance record and obtain presenters’ signatures for sessions you attend.</a:t>
            </a:r>
            <a:endParaRPr lang="en-US" i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371600"/>
            <a:ext cx="6099175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Welcome to the </a:t>
            </a:r>
            <a:br>
              <a:rPr lang="en-US" b="1" dirty="0" smtClean="0"/>
            </a:br>
            <a:r>
              <a:rPr lang="en-US" b="1" dirty="0" smtClean="0"/>
              <a:t>Claims Conference</a:t>
            </a:r>
            <a:r>
              <a:rPr lang="en-US" sz="6000" b="1" dirty="0" smtClean="0"/>
              <a:t/>
            </a:r>
            <a:br>
              <a:rPr lang="en-US" sz="6000" b="1" dirty="0" smtClean="0"/>
            </a:br>
            <a:r>
              <a:rPr lang="en-US" sz="3100" dirty="0" smtClean="0"/>
              <a:t>Monday at 8:00 a.m</a:t>
            </a:r>
            <a:r>
              <a:rPr lang="en-US" sz="3100" dirty="0" smtClean="0"/>
              <a:t>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Sagamore Ballroom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Picture 4" descr="CC19 crossed flag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50423" y="5800342"/>
            <a:ext cx="1889764" cy="905258"/>
          </a:xfrm>
          <a:prstGeom prst="rect">
            <a:avLst/>
          </a:prstGeom>
        </p:spPr>
      </p:pic>
      <p:pic>
        <p:nvPicPr>
          <p:cNvPr id="8" name="Picture 7" descr="P1010218.JPG"/>
          <p:cNvPicPr>
            <a:picLocks noChangeAspect="1"/>
          </p:cNvPicPr>
          <p:nvPr/>
        </p:nvPicPr>
        <p:blipFill>
          <a:blip r:embed="rId3" cstate="print"/>
          <a:srcRect t="11703"/>
          <a:stretch>
            <a:fillRect/>
          </a:stretch>
        </p:blipFill>
        <p:spPr>
          <a:xfrm>
            <a:off x="-379413" y="3101140"/>
            <a:ext cx="6478588" cy="42902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82987" y="4258270"/>
            <a:ext cx="2363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FCC00"/>
                </a:solidFill>
              </a:rPr>
              <a:t>Thomas </a:t>
            </a:r>
            <a:r>
              <a:rPr lang="en-US" dirty="0" err="1" smtClean="0">
                <a:solidFill>
                  <a:srgbClr val="FFCC00"/>
                </a:solidFill>
              </a:rPr>
              <a:t>Mallin</a:t>
            </a:r>
            <a:r>
              <a:rPr lang="en-US" dirty="0" smtClean="0">
                <a:solidFill>
                  <a:srgbClr val="FFCC00"/>
                </a:solidFill>
              </a:rPr>
              <a:t> </a:t>
            </a:r>
            <a:br>
              <a:rPr lang="en-US" dirty="0" smtClean="0">
                <a:solidFill>
                  <a:srgbClr val="FFCC00"/>
                </a:solidFill>
              </a:rPr>
            </a:br>
            <a:r>
              <a:rPr lang="en-US" dirty="0" smtClean="0">
                <a:solidFill>
                  <a:srgbClr val="FFCC00"/>
                </a:solidFill>
              </a:rPr>
              <a:t>PLRB President </a:t>
            </a:r>
            <a:r>
              <a:rPr lang="en-US" dirty="0" smtClean="0">
                <a:solidFill>
                  <a:srgbClr val="FFCC00"/>
                </a:solidFill>
              </a:rPr>
              <a:t>&amp; CEO</a:t>
            </a:r>
            <a:r>
              <a:rPr lang="en-US" dirty="0" smtClean="0">
                <a:solidFill>
                  <a:srgbClr val="FFCC00"/>
                </a:solidFill>
              </a:rPr>
              <a:t/>
            </a:r>
            <a:br>
              <a:rPr lang="en-US" dirty="0" smtClean="0">
                <a:solidFill>
                  <a:srgbClr val="FFCC00"/>
                </a:solidFill>
              </a:rPr>
            </a:br>
            <a:endParaRPr lang="en-US" dirty="0">
              <a:solidFill>
                <a:srgbClr val="FFCC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959" y="1066800"/>
            <a:ext cx="5489258" cy="1143000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/>
              <a:t>Conference Chair Welcome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100" dirty="0" smtClean="0"/>
              <a:t>Monday </a:t>
            </a:r>
            <a:r>
              <a:rPr lang="en-US" sz="3100" dirty="0" smtClean="0"/>
              <a:t>at 8:00 a.m.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Sagamore Ballroom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505201"/>
            <a:ext cx="2973387" cy="1600199"/>
          </a:xfrm>
        </p:spPr>
        <p:txBody>
          <a:bodyPr>
            <a:normAutofit/>
          </a:bodyPr>
          <a:lstStyle/>
          <a:p>
            <a:endParaRPr lang="en-US" sz="700" dirty="0" smtClean="0"/>
          </a:p>
          <a:p>
            <a:pPr algn="r">
              <a:buNone/>
            </a:pPr>
            <a:r>
              <a:rPr lang="en-US" sz="2000" dirty="0" smtClean="0"/>
              <a:t>Betsy </a:t>
            </a:r>
            <a:r>
              <a:rPr lang="en-US" sz="2000" dirty="0" err="1" smtClean="0"/>
              <a:t>Marotta</a:t>
            </a:r>
            <a:r>
              <a:rPr lang="en-US" sz="2000" dirty="0" smtClean="0"/>
              <a:t>, </a:t>
            </a:r>
            <a:r>
              <a:rPr lang="en-US" sz="2000" dirty="0" smtClean="0"/>
              <a:t>CPCU, AIC</a:t>
            </a:r>
          </a:p>
          <a:p>
            <a:pPr algn="r">
              <a:buNone/>
            </a:pPr>
            <a:r>
              <a:rPr lang="en-US" sz="2000" dirty="0" smtClean="0"/>
              <a:t>American National </a:t>
            </a:r>
            <a:endParaRPr lang="en-US" sz="2000" dirty="0" smtClean="0"/>
          </a:p>
          <a:p>
            <a:pPr algn="r">
              <a:buNone/>
            </a:pPr>
            <a:r>
              <a:rPr lang="en-US" sz="2000" dirty="0" smtClean="0"/>
              <a:t>P&amp;C Group</a:t>
            </a:r>
            <a:endParaRPr lang="en-US" sz="2000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84550" y="2971800"/>
            <a:ext cx="2784437" cy="348138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63637</TotalTime>
  <Words>387</Words>
  <Application>Microsoft Office PowerPoint</Application>
  <PresentationFormat>Custom</PresentationFormat>
  <Paragraphs>78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Slide 1</vt:lpstr>
      <vt:lpstr>Slide 2</vt:lpstr>
      <vt:lpstr>Slide 3</vt:lpstr>
      <vt:lpstr>Slide 4</vt:lpstr>
      <vt:lpstr>PLRB Expo Passport</vt:lpstr>
      <vt:lpstr>Continuing Education</vt:lpstr>
      <vt:lpstr>Continuing Legal Education (MCLE)</vt:lpstr>
      <vt:lpstr>Welcome to the  Claims Conference Monday at 8:00 a.m. Sagamore Ballroom  </vt:lpstr>
      <vt:lpstr>Conference Chair Welcome Monday at 8:00 a.m. Sagamore Ballroom  </vt:lpstr>
      <vt:lpstr>Keynote Address Monday, 8:00 a.m. – 9:15 a.m. Sagamore Ballroom </vt:lpstr>
      <vt:lpstr>Insurance Services Expo Monday    9:30 a.m. – 5:00 p.m. Halls ABC</vt:lpstr>
      <vt:lpstr>Continental breakfasts in Sagamore Ballroom</vt:lpstr>
      <vt:lpstr> #PLRB #ClaimsConference2019 #LearningHasNoFinishLine </vt:lpstr>
      <vt:lpstr>Slide 14</vt:lpstr>
      <vt:lpstr>Slide 15</vt:lpstr>
      <vt:lpstr>Insurance Services Expo Tuesday   9:30 a.m. – 5:00 p.m.  Halls ABC</vt:lpstr>
      <vt:lpstr>Slide 17</vt:lpstr>
      <vt:lpstr>Monday   10:30 a.m. – 5:15 p.m.  Tuesday  8:30 a.m. – 4:30 p.m.   Room 117, ICC</vt:lpstr>
      <vt:lpstr>Slide 19</vt:lpstr>
      <vt:lpstr>What Comes With My Conference Registration?</vt:lpstr>
      <vt:lpstr>Learning Has No Finish Line</vt:lpstr>
      <vt:lpstr>Do I need to wear my Claims Conference badge?</vt:lpstr>
      <vt:lpstr>Slide 23</vt:lpstr>
      <vt:lpstr>Download the PLRB Conferences  Mobile App</vt:lpstr>
      <vt:lpstr>Thank You Platinum Sponsors</vt:lpstr>
      <vt:lpstr>Thank You  Gold Sponsors</vt:lpstr>
      <vt:lpstr>Slide 27</vt:lpstr>
      <vt:lpstr>“The Five Tools For Your Life’s Toolbox”  </vt:lpstr>
      <vt:lpstr>Slide 29</vt:lpstr>
      <vt:lpstr>New in 2019!</vt:lpstr>
      <vt:lpstr>Slide 31</vt:lpstr>
      <vt:lpstr>Slide 32</vt:lpstr>
      <vt:lpstr>Slide 33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rgottmann</dc:creator>
  <cp:lastModifiedBy>rgottmann</cp:lastModifiedBy>
  <cp:revision>1116</cp:revision>
  <dcterms:created xsi:type="dcterms:W3CDTF">2019-01-25T21:43:39Z</dcterms:created>
  <dcterms:modified xsi:type="dcterms:W3CDTF">2019-03-21T21:38:19Z</dcterms:modified>
</cp:coreProperties>
</file>